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  <p:sldMasterId id="214748365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6858000" cx="12192000"/>
  <p:notesSz cx="6858000" cy="9144000"/>
  <p:embeddedFontLst>
    <p:embeddedFont>
      <p:font typeface="Constantia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19">
          <p15:clr>
            <a:srgbClr val="A4A3A4"/>
          </p15:clr>
        </p15:guide>
        <p15:guide id="2" orient="horz" pos="4065">
          <p15:clr>
            <a:srgbClr val="A4A3A4"/>
          </p15:clr>
        </p15:guide>
        <p15:guide id="3" orient="horz" pos="3838">
          <p15:clr>
            <a:srgbClr val="A4A3A4"/>
          </p15:clr>
        </p15:guide>
        <p15:guide id="4" orient="horz" pos="618">
          <p15:clr>
            <a:srgbClr val="A4A3A4"/>
          </p15:clr>
        </p15:guide>
        <p15:guide id="5" orient="horz" pos="255">
          <p15:clr>
            <a:srgbClr val="A4A3A4"/>
          </p15:clr>
        </p15:guide>
        <p15:guide id="6" pos="151">
          <p15:clr>
            <a:srgbClr val="A4A3A4"/>
          </p15:clr>
        </p15:guide>
        <p15:guide id="7" pos="7529">
          <p15:clr>
            <a:srgbClr val="A4A3A4"/>
          </p15:clr>
        </p15:guide>
        <p15:guide id="8" pos="7348">
          <p15:clr>
            <a:srgbClr val="A4A3A4"/>
          </p15:clr>
        </p15:guide>
        <p15:guide id="9" pos="332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33" roundtripDataSignature="AMtx7mhDpyDpKRfG21Jmq4CRWKCO7nvz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19" orient="horz"/>
        <p:guide pos="4065" orient="horz"/>
        <p:guide pos="3838" orient="horz"/>
        <p:guide pos="618" orient="horz"/>
        <p:guide pos="255" orient="horz"/>
        <p:guide pos="151"/>
        <p:guide pos="7529"/>
        <p:guide pos="7348"/>
        <p:guide pos="332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Constantia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Constantia-italic.fntdata"/><Relationship Id="rId30" Type="http://schemas.openxmlformats.org/officeDocument/2006/relationships/font" Target="fonts/Constantia-bold.fntdata"/><Relationship Id="rId11" Type="http://schemas.openxmlformats.org/officeDocument/2006/relationships/slide" Target="slides/slide5.xml"/><Relationship Id="rId33" Type="http://customschemas.google.com/relationships/presentationmetadata" Target="metadata"/><Relationship Id="rId10" Type="http://schemas.openxmlformats.org/officeDocument/2006/relationships/slide" Target="slides/slide4.xml"/><Relationship Id="rId32" Type="http://schemas.openxmlformats.org/officeDocument/2006/relationships/font" Target="fonts/Constantia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fr-FR" sz="12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Sébastien</a:t>
            </a:r>
            <a:endParaRPr/>
          </a:p>
        </p:txBody>
      </p:sp>
      <p:sp>
        <p:nvSpPr>
          <p:cNvPr id="55" name="Google Shape;5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azmi</a:t>
            </a:r>
            <a:endParaRPr/>
          </a:p>
        </p:txBody>
      </p:sp>
      <p:sp>
        <p:nvSpPr>
          <p:cNvPr id="171" name="Google Shape;17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Azmi</a:t>
            </a:r>
            <a:endParaRPr/>
          </a:p>
        </p:txBody>
      </p:sp>
      <p:sp>
        <p:nvSpPr>
          <p:cNvPr id="185" name="Google Shape;185;p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/>
              <a:t>Sébastien</a:t>
            </a:r>
            <a:endParaRPr/>
          </a:p>
        </p:txBody>
      </p:sp>
      <p:sp>
        <p:nvSpPr>
          <p:cNvPr id="190" name="Google Shape;190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Sébastien</a:t>
            </a:r>
            <a:endParaRPr/>
          </a:p>
        </p:txBody>
      </p:sp>
      <p:sp>
        <p:nvSpPr>
          <p:cNvPr id="201" name="Google Shape;201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Félix</a:t>
            </a:r>
            <a:endParaRPr/>
          </a:p>
        </p:txBody>
      </p:sp>
      <p:sp>
        <p:nvSpPr>
          <p:cNvPr id="216" name="Google Shape;216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Félix</a:t>
            </a:r>
            <a:endParaRPr/>
          </a:p>
        </p:txBody>
      </p:sp>
      <p:sp>
        <p:nvSpPr>
          <p:cNvPr id="227" name="Google Shape;227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Azmi</a:t>
            </a:r>
            <a:endParaRPr/>
          </a:p>
        </p:txBody>
      </p:sp>
      <p:sp>
        <p:nvSpPr>
          <p:cNvPr id="237" name="Google Shape;237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c90b5ff41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Azmi</a:t>
            </a:r>
            <a:endParaRPr/>
          </a:p>
        </p:txBody>
      </p:sp>
      <p:sp>
        <p:nvSpPr>
          <p:cNvPr id="249" name="Google Shape;249;g1c90b5ff413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Azmi</a:t>
            </a:r>
            <a:endParaRPr/>
          </a:p>
        </p:txBody>
      </p:sp>
      <p:sp>
        <p:nvSpPr>
          <p:cNvPr id="259" name="Google Shape;259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azmi</a:t>
            </a:r>
            <a:endParaRPr/>
          </a:p>
        </p:txBody>
      </p:sp>
      <p:sp>
        <p:nvSpPr>
          <p:cNvPr id="264" name="Google Shape;264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Sébastien</a:t>
            </a:r>
            <a:endParaRPr/>
          </a:p>
        </p:txBody>
      </p:sp>
      <p:sp>
        <p:nvSpPr>
          <p:cNvPr id="64" name="Google Shape;64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Sébastien</a:t>
            </a:r>
            <a:endParaRPr/>
          </a:p>
        </p:txBody>
      </p:sp>
      <p:sp>
        <p:nvSpPr>
          <p:cNvPr id="274" name="Google Shape;274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Sébastien</a:t>
            </a:r>
            <a:endParaRPr/>
          </a:p>
        </p:txBody>
      </p:sp>
      <p:sp>
        <p:nvSpPr>
          <p:cNvPr id="279" name="Google Shape;279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Sébastien</a:t>
            </a:r>
            <a:endParaRPr/>
          </a:p>
        </p:txBody>
      </p:sp>
      <p:sp>
        <p:nvSpPr>
          <p:cNvPr id="288" name="Google Shape;288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Sébastien</a:t>
            </a:r>
            <a:endParaRPr/>
          </a:p>
        </p:txBody>
      </p:sp>
      <p:sp>
        <p:nvSpPr>
          <p:cNvPr id="73" name="Google Shape;73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ca65124708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ca6512470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Sébastien</a:t>
            </a:r>
            <a:endParaRPr/>
          </a:p>
        </p:txBody>
      </p:sp>
      <p:sp>
        <p:nvSpPr>
          <p:cNvPr id="88" name="Google Shape;88;g1ca65124708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ce17ff3ff5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Félix</a:t>
            </a:r>
            <a:endParaRPr/>
          </a:p>
        </p:txBody>
      </p:sp>
      <p:sp>
        <p:nvSpPr>
          <p:cNvPr id="99" name="Google Shape;99;g1ce17ff3ff5_1_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fr-FR"/>
              <a:t>Félix</a:t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/>
              <a:t>Félix</a:t>
            </a:r>
            <a:endParaRPr/>
          </a:p>
        </p:txBody>
      </p:sp>
      <p:sp>
        <p:nvSpPr>
          <p:cNvPr id="117" name="Google Shape;11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/>
              <a:t>Félix</a:t>
            </a:r>
            <a:endParaRPr/>
          </a:p>
        </p:txBody>
      </p:sp>
      <p:sp>
        <p:nvSpPr>
          <p:cNvPr id="126" name="Google Shape;126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/>
              <a:t>Félix</a:t>
            </a:r>
            <a:endParaRPr/>
          </a:p>
        </p:txBody>
      </p:sp>
      <p:sp>
        <p:nvSpPr>
          <p:cNvPr id="138" name="Google Shape;138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uverture">
  <p:cSld name="Couvertur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" y="3429000"/>
            <a:ext cx="4151785" cy="34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5"/>
          <p:cNvSpPr/>
          <p:nvPr/>
        </p:nvSpPr>
        <p:spPr>
          <a:xfrm>
            <a:off x="-11648" y="0"/>
            <a:ext cx="9156700" cy="6870700"/>
          </a:xfrm>
          <a:custGeom>
            <a:rect b="b" l="l" r="r" t="t"/>
            <a:pathLst>
              <a:path extrusionOk="0" h="6870700" w="9156700">
                <a:moveTo>
                  <a:pt x="9525" y="9525"/>
                </a:moveTo>
                <a:lnTo>
                  <a:pt x="9525" y="3473069"/>
                </a:lnTo>
                <a:lnTo>
                  <a:pt x="3039110" y="5634101"/>
                </a:lnTo>
                <a:cubicBezTo>
                  <a:pt x="3360039" y="5862955"/>
                  <a:pt x="3633597" y="6363462"/>
                  <a:pt x="3739388" y="6867525"/>
                </a:cubicBezTo>
                <a:lnTo>
                  <a:pt x="9153525" y="6867525"/>
                </a:lnTo>
                <a:lnTo>
                  <a:pt x="9153525" y="9525"/>
                </a:lnTo>
                <a:lnTo>
                  <a:pt x="9525" y="95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cxnSp>
        <p:nvCxnSpPr>
          <p:cNvPr id="13" name="Google Shape;13;p25"/>
          <p:cNvCxnSpPr/>
          <p:nvPr/>
        </p:nvCxnSpPr>
        <p:spPr>
          <a:xfrm>
            <a:off x="4682826" y="2640659"/>
            <a:ext cx="288032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" name="Google Shape;14;p25"/>
          <p:cNvSpPr/>
          <p:nvPr/>
        </p:nvSpPr>
        <p:spPr>
          <a:xfrm>
            <a:off x="0" y="2683892"/>
            <a:ext cx="1326123" cy="1572225"/>
          </a:xfrm>
          <a:custGeom>
            <a:rect b="b" l="l" r="r" t="t"/>
            <a:pathLst>
              <a:path extrusionOk="0" h="1641153" w="1326123">
                <a:moveTo>
                  <a:pt x="0" y="0"/>
                </a:moveTo>
                <a:lnTo>
                  <a:pt x="1152632" y="822191"/>
                </a:lnTo>
                <a:cubicBezTo>
                  <a:pt x="1248494" y="890516"/>
                  <a:pt x="1326123" y="1063161"/>
                  <a:pt x="1326123" y="1207706"/>
                </a:cubicBezTo>
                <a:lnTo>
                  <a:pt x="1326123" y="1641153"/>
                </a:lnTo>
                <a:lnTo>
                  <a:pt x="0" y="695259"/>
                </a:lnTo>
                <a:lnTo>
                  <a:pt x="0" y="0"/>
                </a:lnTo>
                <a:close/>
              </a:path>
            </a:pathLst>
          </a:custGeom>
          <a:solidFill>
            <a:srgbClr val="872B8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5" name="Google Shape;15;p25"/>
          <p:cNvSpPr/>
          <p:nvPr/>
        </p:nvSpPr>
        <p:spPr>
          <a:xfrm>
            <a:off x="10293613" y="0"/>
            <a:ext cx="1894517" cy="1704513"/>
          </a:xfrm>
          <a:custGeom>
            <a:rect b="b" l="l" r="r" t="t"/>
            <a:pathLst>
              <a:path extrusionOk="0" h="1704513" w="1894517">
                <a:moveTo>
                  <a:pt x="0" y="0"/>
                </a:moveTo>
                <a:lnTo>
                  <a:pt x="1239603" y="0"/>
                </a:lnTo>
                <a:lnTo>
                  <a:pt x="1894517" y="467161"/>
                </a:lnTo>
                <a:lnTo>
                  <a:pt x="1894517" y="1704513"/>
                </a:lnTo>
                <a:lnTo>
                  <a:pt x="298591" y="566174"/>
                </a:lnTo>
                <a:cubicBezTo>
                  <a:pt x="170766" y="474976"/>
                  <a:pt x="61003" y="279347"/>
                  <a:pt x="14110" y="78637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6" name="Google Shape;16;p25"/>
          <p:cNvSpPr/>
          <p:nvPr/>
        </p:nvSpPr>
        <p:spPr>
          <a:xfrm>
            <a:off x="10645212" y="673269"/>
            <a:ext cx="1542918" cy="1568643"/>
          </a:xfrm>
          <a:custGeom>
            <a:rect b="b" l="l" r="r" t="t"/>
            <a:pathLst>
              <a:path extrusionOk="0" h="1568643" w="1542918">
                <a:moveTo>
                  <a:pt x="0" y="0"/>
                </a:moveTo>
                <a:lnTo>
                  <a:pt x="1542918" y="1100589"/>
                </a:lnTo>
                <a:lnTo>
                  <a:pt x="1542918" y="1568643"/>
                </a:lnTo>
                <a:lnTo>
                  <a:pt x="116802" y="551425"/>
                </a:lnTo>
                <a:cubicBezTo>
                  <a:pt x="52327" y="505425"/>
                  <a:pt x="0" y="389193"/>
                  <a:pt x="0" y="291815"/>
                </a:cubicBezTo>
                <a:lnTo>
                  <a:pt x="0" y="0"/>
                </a:lnTo>
                <a:close/>
              </a:path>
            </a:pathLst>
          </a:custGeom>
          <a:solidFill>
            <a:srgbClr val="872B8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7" name="Google Shape;17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8400" y="828000"/>
            <a:ext cx="3503416" cy="126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41339" y="2301286"/>
            <a:ext cx="4515853" cy="226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érieur 02">
  <p:cSld name="Intérieur 02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/>
          <p:nvPr/>
        </p:nvSpPr>
        <p:spPr>
          <a:xfrm>
            <a:off x="335360" y="188913"/>
            <a:ext cx="11521280" cy="626427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12700">
              <a:srgbClr val="000000">
                <a:alpha val="74901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34" name="Google Shape;34;p27"/>
          <p:cNvSpPr txBox="1"/>
          <p:nvPr>
            <p:ph idx="10" type="dt"/>
          </p:nvPr>
        </p:nvSpPr>
        <p:spPr>
          <a:xfrm>
            <a:off x="9723040" y="6475413"/>
            <a:ext cx="21336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7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36" name="Google Shape;36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973587" y="6528661"/>
            <a:ext cx="4232869" cy="212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376" y="326019"/>
            <a:ext cx="1440160" cy="517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" name="Google Shape;38;p27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position personnalisée">
  <p:cSld name="Disposition personnalisé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8"/>
          <p:cNvSpPr txBox="1"/>
          <p:nvPr>
            <p:ph type="title"/>
          </p:nvPr>
        </p:nvSpPr>
        <p:spPr>
          <a:xfrm>
            <a:off x="1981200" y="28575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érieur 01 (vierge)">
  <p:cSld name="Intérieur 01 (vierge)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9"/>
          <p:cNvSpPr/>
          <p:nvPr/>
        </p:nvSpPr>
        <p:spPr>
          <a:xfrm>
            <a:off x="335360" y="188913"/>
            <a:ext cx="11521280" cy="626427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12700">
              <a:srgbClr val="000000">
                <a:alpha val="74901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43" name="Google Shape;43;p29"/>
          <p:cNvSpPr txBox="1"/>
          <p:nvPr>
            <p:ph idx="10" type="dt"/>
          </p:nvPr>
        </p:nvSpPr>
        <p:spPr>
          <a:xfrm>
            <a:off x="9723040" y="6475413"/>
            <a:ext cx="21336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9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45" name="Google Shape;45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973587" y="6528661"/>
            <a:ext cx="4232869" cy="2127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érieur 03 (avec pied de page)">
  <p:cSld name="Intérieur 03 (avec pied de page)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0"/>
          <p:cNvSpPr/>
          <p:nvPr/>
        </p:nvSpPr>
        <p:spPr>
          <a:xfrm>
            <a:off x="335360" y="188913"/>
            <a:ext cx="11521280" cy="626427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tl" dir="2700000" dist="12700">
              <a:srgbClr val="000000">
                <a:alpha val="74901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48" name="Google Shape;48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973587" y="6528661"/>
            <a:ext cx="4232869" cy="212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376" y="326019"/>
            <a:ext cx="1440160" cy="517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0" name="Google Shape;50;p30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30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52" name="Google Shape;52;p30"/>
          <p:cNvSpPr txBox="1"/>
          <p:nvPr>
            <p:ph idx="10" type="dt"/>
          </p:nvPr>
        </p:nvSpPr>
        <p:spPr>
          <a:xfrm>
            <a:off x="9723040" y="6475413"/>
            <a:ext cx="21336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6"/>
          <p:cNvSpPr/>
          <p:nvPr/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rgbClr val="872B87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1" name="Google Shape;21;p26"/>
          <p:cNvSpPr txBox="1"/>
          <p:nvPr>
            <p:ph type="title"/>
          </p:nvPr>
        </p:nvSpPr>
        <p:spPr>
          <a:xfrm>
            <a:off x="1981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22" name="Google Shape;22;p26"/>
          <p:cNvSpPr txBox="1"/>
          <p:nvPr>
            <p:ph idx="1" type="body"/>
          </p:nvPr>
        </p:nvSpPr>
        <p:spPr>
          <a:xfrm>
            <a:off x="1981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" name="Google Shape;23;p26"/>
          <p:cNvSpPr txBox="1"/>
          <p:nvPr>
            <p:ph idx="10" type="dt"/>
          </p:nvPr>
        </p:nvSpPr>
        <p:spPr>
          <a:xfrm>
            <a:off x="1981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24" name="Google Shape;24;p26"/>
          <p:cNvSpPr txBox="1"/>
          <p:nvPr>
            <p:ph idx="11" type="ftr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/>
        </p:txBody>
      </p:sp>
      <p:sp>
        <p:nvSpPr>
          <p:cNvPr id="25" name="Google Shape;25;p26"/>
          <p:cNvSpPr txBox="1"/>
          <p:nvPr>
            <p:ph idx="12" type="sldNum"/>
          </p:nvPr>
        </p:nvSpPr>
        <p:spPr>
          <a:xfrm>
            <a:off x="807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26" name="Google Shape;26;p26"/>
          <p:cNvSpPr/>
          <p:nvPr/>
        </p:nvSpPr>
        <p:spPr>
          <a:xfrm>
            <a:off x="1" y="3861048"/>
            <a:ext cx="211823" cy="613372"/>
          </a:xfrm>
          <a:custGeom>
            <a:rect b="b" l="l" r="r" t="t"/>
            <a:pathLst>
              <a:path extrusionOk="0" h="438554" w="151451">
                <a:moveTo>
                  <a:pt x="0" y="0"/>
                </a:moveTo>
                <a:lnTo>
                  <a:pt x="68969" y="49197"/>
                </a:lnTo>
                <a:cubicBezTo>
                  <a:pt x="114544" y="81681"/>
                  <a:pt x="151451" y="163761"/>
                  <a:pt x="151451" y="232482"/>
                </a:cubicBezTo>
                <a:lnTo>
                  <a:pt x="151451" y="438554"/>
                </a:lnTo>
                <a:lnTo>
                  <a:pt x="0" y="330528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7" name="Google Shape;27;p26"/>
          <p:cNvSpPr/>
          <p:nvPr/>
        </p:nvSpPr>
        <p:spPr>
          <a:xfrm>
            <a:off x="0" y="4406828"/>
            <a:ext cx="211824" cy="1362669"/>
          </a:xfrm>
          <a:custGeom>
            <a:rect b="b" l="l" r="r" t="t"/>
            <a:pathLst>
              <a:path extrusionOk="0" h="1362669" w="211824">
                <a:moveTo>
                  <a:pt x="0" y="0"/>
                </a:moveTo>
                <a:lnTo>
                  <a:pt x="23283" y="27507"/>
                </a:lnTo>
                <a:cubicBezTo>
                  <a:pt x="134112" y="177279"/>
                  <a:pt x="211824" y="398342"/>
                  <a:pt x="211824" y="591275"/>
                </a:cubicBezTo>
                <a:lnTo>
                  <a:pt x="211824" y="1362669"/>
                </a:lnTo>
                <a:lnTo>
                  <a:pt x="0" y="1211580"/>
                </a:ln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8" name="Google Shape;28;p26"/>
          <p:cNvSpPr/>
          <p:nvPr/>
        </p:nvSpPr>
        <p:spPr>
          <a:xfrm>
            <a:off x="0" y="5803529"/>
            <a:ext cx="1077934" cy="1054471"/>
          </a:xfrm>
          <a:custGeom>
            <a:rect b="b" l="l" r="r" t="t"/>
            <a:pathLst>
              <a:path extrusionOk="0" h="1054471" w="1077934">
                <a:moveTo>
                  <a:pt x="0" y="0"/>
                </a:moveTo>
                <a:lnTo>
                  <a:pt x="887196" y="632851"/>
                </a:lnTo>
                <a:cubicBezTo>
                  <a:pt x="979494" y="698636"/>
                  <a:pt x="1056431" y="852306"/>
                  <a:pt x="1074223" y="996248"/>
                </a:cubicBezTo>
                <a:lnTo>
                  <a:pt x="1077934" y="1054471"/>
                </a:lnTo>
                <a:lnTo>
                  <a:pt x="405804" y="1054471"/>
                </a:lnTo>
                <a:lnTo>
                  <a:pt x="0" y="76502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9" name="Google Shape;29;p26"/>
          <p:cNvSpPr/>
          <p:nvPr/>
        </p:nvSpPr>
        <p:spPr>
          <a:xfrm>
            <a:off x="11150471" y="1"/>
            <a:ext cx="1041529" cy="932293"/>
          </a:xfrm>
          <a:custGeom>
            <a:rect b="b" l="l" r="r" t="t"/>
            <a:pathLst>
              <a:path extrusionOk="0" h="932293" w="1041529">
                <a:moveTo>
                  <a:pt x="0" y="0"/>
                </a:moveTo>
                <a:lnTo>
                  <a:pt x="1041529" y="0"/>
                </a:lnTo>
                <a:lnTo>
                  <a:pt x="1041529" y="932293"/>
                </a:lnTo>
                <a:lnTo>
                  <a:pt x="247215" y="365726"/>
                </a:lnTo>
                <a:cubicBezTo>
                  <a:pt x="161998" y="304928"/>
                  <a:pt x="84809" y="197715"/>
                  <a:pt x="28924" y="73526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30" name="Google Shape;30;p26"/>
          <p:cNvSpPr/>
          <p:nvPr/>
        </p:nvSpPr>
        <p:spPr>
          <a:xfrm>
            <a:off x="11707042" y="692685"/>
            <a:ext cx="484956" cy="886957"/>
          </a:xfrm>
          <a:custGeom>
            <a:rect b="b" l="l" r="r" t="t"/>
            <a:pathLst>
              <a:path extrusionOk="0" h="886957" w="484956">
                <a:moveTo>
                  <a:pt x="0" y="0"/>
                </a:moveTo>
                <a:lnTo>
                  <a:pt x="484956" y="345927"/>
                </a:lnTo>
                <a:lnTo>
                  <a:pt x="484956" y="886957"/>
                </a:lnTo>
                <a:lnTo>
                  <a:pt x="135000" y="637341"/>
                </a:lnTo>
                <a:cubicBezTo>
                  <a:pt x="60480" y="584174"/>
                  <a:pt x="0" y="449832"/>
                  <a:pt x="0" y="33728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31" name="Google Shape;31;p26"/>
          <p:cNvSpPr/>
          <p:nvPr/>
        </p:nvSpPr>
        <p:spPr>
          <a:xfrm>
            <a:off x="11881016" y="1744752"/>
            <a:ext cx="310983" cy="1459242"/>
          </a:xfrm>
          <a:custGeom>
            <a:rect b="b" l="l" r="r" t="t"/>
            <a:pathLst>
              <a:path extrusionOk="0" h="1459242" w="310983">
                <a:moveTo>
                  <a:pt x="0" y="0"/>
                </a:moveTo>
                <a:lnTo>
                  <a:pt x="310983" y="221829"/>
                </a:lnTo>
                <a:lnTo>
                  <a:pt x="310983" y="1459242"/>
                </a:lnTo>
                <a:lnTo>
                  <a:pt x="308757" y="1457654"/>
                </a:lnTo>
                <a:cubicBezTo>
                  <a:pt x="138323" y="1336057"/>
                  <a:pt x="0" y="1028804"/>
                  <a:pt x="0" y="771394"/>
                </a:cubicBezTo>
                <a:lnTo>
                  <a:pt x="0" y="0"/>
                </a:lnTo>
                <a:close/>
              </a:path>
            </a:pathLst>
          </a:custGeom>
          <a:solidFill>
            <a:srgbClr val="282D4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</p:sldLayoutIdLst>
  <mc:AlternateContent>
    <mc:Choice Requires="p14">
      <p:transition spd="slow" p14:dur="2500">
        <p:fade thruBlk="1"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22.png"/><Relationship Id="rId5" Type="http://schemas.openxmlformats.org/officeDocument/2006/relationships/image" Target="../media/image2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21.png"/><Relationship Id="rId5" Type="http://schemas.openxmlformats.org/officeDocument/2006/relationships/image" Target="../media/image25.jpg"/><Relationship Id="rId6" Type="http://schemas.openxmlformats.org/officeDocument/2006/relationships/image" Target="../media/image3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34.png"/><Relationship Id="rId5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30.jpg"/><Relationship Id="rId5" Type="http://schemas.openxmlformats.org/officeDocument/2006/relationships/image" Target="../media/image29.png"/><Relationship Id="rId6" Type="http://schemas.openxmlformats.org/officeDocument/2006/relationships/image" Target="../media/image2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3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3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Relationship Id="rId5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Relationship Id="rId5" Type="http://schemas.openxmlformats.org/officeDocument/2006/relationships/image" Target="../media/image1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"/>
          <p:cNvSpPr txBox="1"/>
          <p:nvPr/>
        </p:nvSpPr>
        <p:spPr>
          <a:xfrm>
            <a:off x="3935760" y="3140968"/>
            <a:ext cx="7128792" cy="19389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>
                <a:solidFill>
                  <a:srgbClr val="282D46"/>
                </a:solidFill>
                <a:latin typeface="Calibri"/>
                <a:ea typeface="Calibri"/>
                <a:cs typeface="Calibri"/>
                <a:sym typeface="Calibri"/>
              </a:rPr>
              <a:t>PX505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cap="small">
                <a:solidFill>
                  <a:srgbClr val="953734"/>
                </a:solidFill>
                <a:latin typeface="Constantia"/>
                <a:ea typeface="Constantia"/>
                <a:cs typeface="Constantia"/>
                <a:sym typeface="Constantia"/>
              </a:rPr>
              <a:t>e</a:t>
            </a:r>
            <a:r>
              <a:rPr i="0" lang="fr-FR" sz="2400" u="none" cap="small" strike="noStrike">
                <a:solidFill>
                  <a:srgbClr val="953734"/>
                </a:solidFill>
                <a:latin typeface="Constantia"/>
                <a:ea typeface="Constantia"/>
                <a:cs typeface="Constantia"/>
                <a:sym typeface="Constantia"/>
              </a:rPr>
              <a:t>Tex: Electrical signal conversion of a triboelectric fabrics into a sound or light signal</a:t>
            </a:r>
            <a:endParaRPr sz="2400">
              <a:solidFill>
                <a:srgbClr val="953734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872B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1"/>
          <p:cNvSpPr txBox="1"/>
          <p:nvPr/>
        </p:nvSpPr>
        <p:spPr>
          <a:xfrm>
            <a:off x="3851920" y="6186531"/>
            <a:ext cx="800472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10/01/2023</a:t>
            </a:r>
            <a:endParaRPr/>
          </a:p>
        </p:txBody>
      </p:sp>
      <p:cxnSp>
        <p:nvCxnSpPr>
          <p:cNvPr id="59" name="Google Shape;59;p1"/>
          <p:cNvCxnSpPr/>
          <p:nvPr/>
        </p:nvCxnSpPr>
        <p:spPr>
          <a:xfrm>
            <a:off x="3275856" y="5877272"/>
            <a:ext cx="8916144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dash"/>
            <a:round/>
            <a:headEnd len="sm" w="sm" type="none"/>
            <a:tailEnd len="sm" w="sm" type="none"/>
          </a:ln>
        </p:spPr>
      </p:cxnSp>
      <p:pic>
        <p:nvPicPr>
          <p:cNvPr descr="Aucune description de photo disponible." id="60" name="Google Shape;6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686081" cy="1686081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"/>
          <p:cNvSpPr txBox="1"/>
          <p:nvPr/>
        </p:nvSpPr>
        <p:spPr>
          <a:xfrm>
            <a:off x="4295800" y="4891646"/>
            <a:ext cx="6912768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fr-FR" sz="2400" u="none" strike="noStrike">
                <a:solidFill>
                  <a:srgbClr val="595959"/>
                </a:solidFill>
                <a:latin typeface="Constantia"/>
                <a:ea typeface="Constantia"/>
                <a:cs typeface="Constantia"/>
                <a:sym typeface="Constantia"/>
              </a:rPr>
              <a:t>Azmi Abbessi | Sébastien Barbero | Félix Roux</a:t>
            </a: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Google Shape;173;p9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4" name="Google Shape;174;p9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75" name="Google Shape;17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9"/>
          <p:cNvSpPr txBox="1"/>
          <p:nvPr/>
        </p:nvSpPr>
        <p:spPr>
          <a:xfrm>
            <a:off x="3863752" y="339853"/>
            <a:ext cx="609777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COMMUNICATION</a:t>
            </a:r>
            <a:endParaRPr/>
          </a:p>
        </p:txBody>
      </p:sp>
      <p:pic>
        <p:nvPicPr>
          <p:cNvPr id="177" name="Google Shape;17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8925" y="2231725"/>
            <a:ext cx="2224125" cy="299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9"/>
          <p:cNvSpPr txBox="1"/>
          <p:nvPr/>
        </p:nvSpPr>
        <p:spPr>
          <a:xfrm>
            <a:off x="742858" y="1615184"/>
            <a:ext cx="609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 Application case :  worn by a dancer</a:t>
            </a: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79" name="Google Shape;179;p9"/>
          <p:cNvSpPr txBox="1"/>
          <p:nvPr/>
        </p:nvSpPr>
        <p:spPr>
          <a:xfrm>
            <a:off x="750452" y="4436059"/>
            <a:ext cx="6808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Bluetooth connection : really effective and very low-latency</a:t>
            </a: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80" name="Google Shape;180;p9"/>
          <p:cNvSpPr txBox="1"/>
          <p:nvPr/>
        </p:nvSpPr>
        <p:spPr>
          <a:xfrm>
            <a:off x="750439" y="2387953"/>
            <a:ext cx="692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Reliability</a:t>
            </a: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,Latency and compatibility</a:t>
            </a: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.</a:t>
            </a:r>
            <a:endParaRPr/>
          </a:p>
        </p:txBody>
      </p:sp>
      <p:sp>
        <p:nvSpPr>
          <p:cNvPr id="181" name="Google Shape;181;p9"/>
          <p:cNvSpPr txBox="1"/>
          <p:nvPr/>
        </p:nvSpPr>
        <p:spPr>
          <a:xfrm>
            <a:off x="742841" y="3331184"/>
            <a:ext cx="6577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Solution: wirelessly transmit MIDI messages with Bluetooth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"/>
          <p:cNvSpPr txBox="1"/>
          <p:nvPr>
            <p:ph type="title"/>
          </p:nvPr>
        </p:nvSpPr>
        <p:spPr>
          <a:xfrm>
            <a:off x="1981200" y="2857500"/>
            <a:ext cx="937138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4800">
                <a:solidFill>
                  <a:srgbClr val="F2F2F2"/>
                </a:solidFill>
              </a:rPr>
              <a:t>Validation environment and results</a:t>
            </a:r>
            <a:endParaRPr b="1" i="1" sz="4800"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2" name="Google Shape;192;p12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3" name="Google Shape;193;p12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94" name="Google Shape;19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2"/>
          <p:cNvSpPr txBox="1"/>
          <p:nvPr/>
        </p:nvSpPr>
        <p:spPr>
          <a:xfrm>
            <a:off x="3215680" y="339853"/>
            <a:ext cx="609777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CHOOSING THE TARGET BOARD</a:t>
            </a:r>
            <a:endParaRPr/>
          </a:p>
        </p:txBody>
      </p:sp>
      <p:pic>
        <p:nvPicPr>
          <p:cNvPr id="196" name="Google Shape;196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8972294" y="1653596"/>
            <a:ext cx="2849847" cy="18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81811" y="4365104"/>
            <a:ext cx="2530029" cy="1610937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2"/>
          <p:cNvSpPr txBox="1"/>
          <p:nvPr/>
        </p:nvSpPr>
        <p:spPr>
          <a:xfrm>
            <a:off x="1022425" y="1501925"/>
            <a:ext cx="52215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Times"/>
                <a:ea typeface="Times"/>
                <a:cs typeface="Times"/>
                <a:sym typeface="Times"/>
              </a:rPr>
              <a:t>Arduino</a:t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latin typeface="Times"/>
                <a:ea typeface="Times"/>
                <a:cs typeface="Times"/>
                <a:sym typeface="Times"/>
              </a:rPr>
              <a:t>Because :</a:t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mes"/>
              <a:buChar char="●"/>
            </a:pPr>
            <a:r>
              <a:rPr lang="fr-FR" sz="2400">
                <a:latin typeface="Times"/>
                <a:ea typeface="Times"/>
                <a:cs typeface="Times"/>
                <a:sym typeface="Times"/>
              </a:rPr>
              <a:t>easy to program</a:t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mes"/>
              <a:buChar char="●"/>
            </a:pPr>
            <a:r>
              <a:rPr lang="fr-FR" sz="2400">
                <a:latin typeface="Times"/>
                <a:ea typeface="Times"/>
                <a:cs typeface="Times"/>
                <a:sym typeface="Times"/>
              </a:rPr>
              <a:t>cheap board</a:t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"/>
              <a:ea typeface="Times"/>
              <a:cs typeface="Times"/>
              <a:sym typeface="Times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Times"/>
              <a:buChar char="●"/>
            </a:pPr>
            <a:r>
              <a:rPr lang="fr-FR" sz="2400">
                <a:latin typeface="Times"/>
                <a:ea typeface="Times"/>
                <a:cs typeface="Times"/>
                <a:sym typeface="Times"/>
              </a:rPr>
              <a:t>reduced size</a:t>
            </a:r>
            <a:endParaRPr sz="2400"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3" name="Google Shape;203;p13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04" name="Google Shape;204;p13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205" name="Google Shape;20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3"/>
          <p:cNvSpPr txBox="1"/>
          <p:nvPr/>
        </p:nvSpPr>
        <p:spPr>
          <a:xfrm>
            <a:off x="3431704" y="339853"/>
            <a:ext cx="609777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SENSOR CHARACTERIZATION</a:t>
            </a:r>
            <a:endParaRPr/>
          </a:p>
        </p:txBody>
      </p:sp>
      <p:pic>
        <p:nvPicPr>
          <p:cNvPr id="207" name="Google Shape;20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28225" y="1881425"/>
            <a:ext cx="3436000" cy="2695483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13"/>
          <p:cNvSpPr txBox="1"/>
          <p:nvPr/>
        </p:nvSpPr>
        <p:spPr>
          <a:xfrm>
            <a:off x="4989925" y="4576900"/>
            <a:ext cx="3894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Signals captured with oscilloscope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09" name="Google Shape;20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9450" y="1244100"/>
            <a:ext cx="3690075" cy="2782673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13"/>
          <p:cNvSpPr txBox="1"/>
          <p:nvPr/>
        </p:nvSpPr>
        <p:spPr>
          <a:xfrm>
            <a:off x="679451" y="4008925"/>
            <a:ext cx="357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Setup for testing each sensor</a:t>
            </a:r>
            <a:endParaRPr sz="2000"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11" name="Google Shape;21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626601" y="2900350"/>
            <a:ext cx="1868936" cy="218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3"/>
          <p:cNvSpPr txBox="1"/>
          <p:nvPr/>
        </p:nvSpPr>
        <p:spPr>
          <a:xfrm>
            <a:off x="9409526" y="5086300"/>
            <a:ext cx="230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Threshold detection</a:t>
            </a:r>
            <a:endParaRPr sz="1000"/>
          </a:p>
        </p:txBody>
      </p:sp>
      <p:sp>
        <p:nvSpPr>
          <p:cNvPr id="213" name="Google Shape;213;p13"/>
          <p:cNvSpPr txBox="1"/>
          <p:nvPr/>
        </p:nvSpPr>
        <p:spPr>
          <a:xfrm>
            <a:off x="6301575" y="5656800"/>
            <a:ext cx="3894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Variations due to environment</a:t>
            </a:r>
            <a:endParaRPr sz="1600"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8" name="Google Shape;218;p15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9" name="Google Shape;219;p15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220" name="Google Shape;22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15"/>
          <p:cNvSpPr txBox="1"/>
          <p:nvPr/>
        </p:nvSpPr>
        <p:spPr>
          <a:xfrm>
            <a:off x="2984039" y="339853"/>
            <a:ext cx="609777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SIGNAL DETECTION ON ARDUINO</a:t>
            </a:r>
            <a:endParaRPr/>
          </a:p>
        </p:txBody>
      </p:sp>
      <p:sp>
        <p:nvSpPr>
          <p:cNvPr id="222" name="Google Shape;222;p15"/>
          <p:cNvSpPr txBox="1"/>
          <p:nvPr/>
        </p:nvSpPr>
        <p:spPr>
          <a:xfrm>
            <a:off x="1315425" y="1504950"/>
            <a:ext cx="65985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Acquisition using the board’s ADCs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>
                <a:solidFill>
                  <a:schemeClr val="dk1"/>
                </a:solidFill>
              </a:rPr>
              <a:t>Huge latency constraint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Using thresholds as a basic trigger is fine, but requires fine tuning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In the end, an </a:t>
            </a:r>
            <a:r>
              <a:rPr lang="fr-FR" sz="1700"/>
              <a:t>adaptive</a:t>
            </a:r>
            <a:r>
              <a:rPr lang="fr-FR" sz="1700"/>
              <a:t> trigger or another mean of triggering would be more accurate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On-board filtering for the aftertouch events (low-pass, (notch))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Envelope</a:t>
            </a:r>
            <a:r>
              <a:rPr lang="fr-FR" sz="1700"/>
              <a:t> follower for an asynchronous signal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-FR" sz="1700"/>
              <a:t>The “cheapest method” has been selected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-FR" sz="1700"/>
              <a:t>No need for an expensive method</a:t>
            </a:r>
            <a:endParaRPr sz="1700"/>
          </a:p>
        </p:txBody>
      </p:sp>
      <p:pic>
        <p:nvPicPr>
          <p:cNvPr id="223" name="Google Shape;22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97275" y="3884850"/>
            <a:ext cx="3598626" cy="18475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84150" y="1208863"/>
            <a:ext cx="3024875" cy="226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9" name="Google Shape;229;p16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0" name="Google Shape;230;p16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231" name="Google Shape;23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16"/>
          <p:cNvSpPr txBox="1"/>
          <p:nvPr/>
        </p:nvSpPr>
        <p:spPr>
          <a:xfrm>
            <a:off x="2984039" y="339853"/>
            <a:ext cx="609777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MIDI CONVERSION</a:t>
            </a:r>
            <a:endParaRPr/>
          </a:p>
        </p:txBody>
      </p:sp>
      <p:sp>
        <p:nvSpPr>
          <p:cNvPr id="233" name="Google Shape;233;p16"/>
          <p:cNvSpPr txBox="1"/>
          <p:nvPr/>
        </p:nvSpPr>
        <p:spPr>
          <a:xfrm>
            <a:off x="1315425" y="1504950"/>
            <a:ext cx="69171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Done via the built-in MIDI Arduino library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Using special messages to carry alteration messages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Non-locking and state-driven code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-FR" sz="1700"/>
              <a:t>Simply portable to all numbers of sensors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fr-FR" sz="1700"/>
              <a:t>Memory and processing efficient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Fully customizable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Leaves a range of interpretation possibilities to the user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MIDI protocol implies a possibility of receiving MIDI messages (for future upgrades)</a:t>
            </a:r>
            <a:endParaRPr sz="1700"/>
          </a:p>
        </p:txBody>
      </p:sp>
      <p:pic>
        <p:nvPicPr>
          <p:cNvPr id="234" name="Google Shape;23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10275" y="2058500"/>
            <a:ext cx="3654675" cy="2741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9" name="Google Shape;239;p17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0" name="Google Shape;240;p17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241" name="Google Shape;24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17"/>
          <p:cNvSpPr txBox="1"/>
          <p:nvPr/>
        </p:nvSpPr>
        <p:spPr>
          <a:xfrm>
            <a:off x="3575720" y="339853"/>
            <a:ext cx="609777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WIRELESS CONNECTION</a:t>
            </a:r>
            <a:endParaRPr/>
          </a:p>
        </p:txBody>
      </p:sp>
      <p:sp>
        <p:nvSpPr>
          <p:cNvPr id="243" name="Google Shape;243;p17"/>
          <p:cNvSpPr txBox="1"/>
          <p:nvPr/>
        </p:nvSpPr>
        <p:spPr>
          <a:xfrm>
            <a:off x="1315425" y="1397250"/>
            <a:ext cx="69171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Xvive MD1 is a wireless MIDI device that transmits MIDI messages wirelessly between devices.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It has a 2.4GHz wireless connection with a range of up to 30 meters.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It is easy to use and eliminates the need for physical cables.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It can be connected to an Arduino using a DIN5 connector.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A MIDI software on a PC can be used to receive MIDI messages from the Arduino.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The MIDI message is displayed in Ableton Live in real time.</a:t>
            </a:r>
            <a:endParaRPr sz="1700"/>
          </a:p>
        </p:txBody>
      </p:sp>
      <p:pic>
        <p:nvPicPr>
          <p:cNvPr descr="Mixed In Key and Ableton Live macOS cracks being targeted by ransomware |  MusicTech" id="244" name="Google Shape;244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320550" y="4616100"/>
            <a:ext cx="2344402" cy="175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81801" y="1081423"/>
            <a:ext cx="2583150" cy="157248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498313" y="2806311"/>
            <a:ext cx="1988866" cy="16573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" name="Google Shape;251;g1c90b5ff413_1_1"/>
          <p:cNvCxnSpPr/>
          <p:nvPr/>
        </p:nvCxnSpPr>
        <p:spPr>
          <a:xfrm>
            <a:off x="335360" y="981075"/>
            <a:ext cx="115212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2" name="Google Shape;252;g1c90b5ff413_1_1"/>
          <p:cNvSpPr txBox="1"/>
          <p:nvPr>
            <p:ph idx="12" type="sldNum"/>
          </p:nvPr>
        </p:nvSpPr>
        <p:spPr>
          <a:xfrm>
            <a:off x="335360" y="6475413"/>
            <a:ext cx="6222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253" name="Google Shape;253;g1c90b5ff413_1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g1c90b5ff413_1_1"/>
          <p:cNvSpPr txBox="1"/>
          <p:nvPr/>
        </p:nvSpPr>
        <p:spPr>
          <a:xfrm>
            <a:off x="2983989" y="404828"/>
            <a:ext cx="609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55" name="Google Shape;255;g1c90b5ff413_1_1"/>
          <p:cNvSpPr txBox="1"/>
          <p:nvPr/>
        </p:nvSpPr>
        <p:spPr>
          <a:xfrm>
            <a:off x="3724600" y="381725"/>
            <a:ext cx="49809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/>
              <a:t>G</a:t>
            </a:r>
            <a:r>
              <a:rPr lang="fr-FR" sz="2100"/>
              <a:t>lobal architecture for the project</a:t>
            </a:r>
            <a:endParaRPr sz="2100"/>
          </a:p>
        </p:txBody>
      </p:sp>
      <p:pic>
        <p:nvPicPr>
          <p:cNvPr id="256" name="Google Shape;256;g1c90b5ff413_1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1613" y="1299426"/>
            <a:ext cx="10426874" cy="458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9"/>
          <p:cNvSpPr txBox="1"/>
          <p:nvPr>
            <p:ph type="title"/>
          </p:nvPr>
        </p:nvSpPr>
        <p:spPr>
          <a:xfrm>
            <a:off x="1415480" y="2996952"/>
            <a:ext cx="994744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4800">
                <a:solidFill>
                  <a:srgbClr val="F2F2F2"/>
                </a:solidFill>
              </a:rPr>
              <a:t>Societal challenges of their innovation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6" name="Google Shape;266;p20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7" name="Google Shape;267;p20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268" name="Google Shape;26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0"/>
          <p:cNvSpPr txBox="1"/>
          <p:nvPr/>
        </p:nvSpPr>
        <p:spPr>
          <a:xfrm>
            <a:off x="2984039" y="339853"/>
            <a:ext cx="6097772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  <a:t>Societal challenges of their innovation</a:t>
            </a:r>
            <a:endParaRPr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270" name="Google Shape;270;p20"/>
          <p:cNvSpPr txBox="1"/>
          <p:nvPr/>
        </p:nvSpPr>
        <p:spPr>
          <a:xfrm>
            <a:off x="653200" y="1374150"/>
            <a:ext cx="8776200" cy="41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Ambient sound, light, and other effects can be changed by artists through triboelectricity.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Triboelectricity is also useful for something called energy harvesting, which means using energy from the environment to power things.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/>
              <a:t>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The use of energy production methods with negative environmental impacts may be reduced through the implementation of this project, leading to a positive environmental impact.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Solutions using triboelectricity are safe for people to use, and they may even lead to new sources of renewable energy.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700"/>
              <a:t>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it's important to think about how we can make electronic clothing with triboelectricity easy to fix, reuse, and dispose of when it's no longer needed</a:t>
            </a:r>
            <a:r>
              <a:rPr lang="fr-FR" sz="1700"/>
              <a:t>.</a:t>
            </a:r>
            <a:endParaRPr sz="1700"/>
          </a:p>
        </p:txBody>
      </p:sp>
      <p:pic>
        <p:nvPicPr>
          <p:cNvPr id="271" name="Google Shape;27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9400" y="3014775"/>
            <a:ext cx="2283225" cy="260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2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7" name="Google Shape;67;p2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68" name="Google Shape;68;p2"/>
          <p:cNvSpPr txBox="1"/>
          <p:nvPr/>
        </p:nvSpPr>
        <p:spPr>
          <a:xfrm>
            <a:off x="2675559" y="2305357"/>
            <a:ext cx="6840900" cy="22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fr-FR" sz="2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Introduction</a:t>
            </a:r>
            <a:endParaRPr sz="28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fr-FR" sz="2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Demonstrator architecture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fr-FR" sz="2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Validation environment and results</a:t>
            </a:r>
            <a:endParaRPr sz="28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fr-FR" sz="2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Societal challenges of their innovation</a:t>
            </a:r>
            <a:endParaRPr/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AutoNum type="arabicPeriod"/>
            </a:pPr>
            <a:r>
              <a:rPr lang="fr-FR" sz="2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Demonstration</a:t>
            </a:r>
            <a:endParaRPr sz="28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69" name="Google Shape;6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2"/>
          <p:cNvSpPr txBox="1"/>
          <p:nvPr/>
        </p:nvSpPr>
        <p:spPr>
          <a:xfrm>
            <a:off x="2953200" y="293638"/>
            <a:ext cx="628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  <a:t>Plan</a:t>
            </a:r>
            <a:endParaRPr b="1" i="1"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1"/>
          <p:cNvSpPr txBox="1"/>
          <p:nvPr>
            <p:ph type="title"/>
          </p:nvPr>
        </p:nvSpPr>
        <p:spPr>
          <a:xfrm>
            <a:off x="1415480" y="2996952"/>
            <a:ext cx="994744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4800">
                <a:solidFill>
                  <a:srgbClr val="F2F2F2"/>
                </a:solidFill>
              </a:rPr>
              <a:t>Demonstration 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1" name="Google Shape;281;p22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2" name="Google Shape;282;p22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283" name="Google Shape;28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2"/>
          <p:cNvSpPr txBox="1"/>
          <p:nvPr/>
        </p:nvSpPr>
        <p:spPr>
          <a:xfrm>
            <a:off x="3047089" y="339841"/>
            <a:ext cx="609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  <a:t>Demonstration</a:t>
            </a:r>
            <a:endParaRPr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285" name="Google Shape;285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91410" y="1637582"/>
            <a:ext cx="3609181" cy="3582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3"/>
          <p:cNvSpPr txBox="1"/>
          <p:nvPr>
            <p:ph type="title"/>
          </p:nvPr>
        </p:nvSpPr>
        <p:spPr>
          <a:xfrm>
            <a:off x="1415480" y="2996952"/>
            <a:ext cx="9947448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4800">
                <a:solidFill>
                  <a:srgbClr val="F2F2F2"/>
                </a:solidFill>
              </a:rPr>
              <a:t>Thank you for your attention</a:t>
            </a:r>
            <a:endParaRPr b="1" i="1" sz="4800">
              <a:solidFill>
                <a:srgbClr val="F2F2F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4800">
              <a:solidFill>
                <a:srgbClr val="F2F2F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4800">
                <a:solidFill>
                  <a:srgbClr val="F2F2F2"/>
                </a:solidFill>
              </a:rPr>
              <a:t>Any questions ?</a:t>
            </a:r>
            <a:r>
              <a:rPr b="1" i="1" lang="fr-FR" sz="4800">
                <a:solidFill>
                  <a:srgbClr val="F2F2F2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4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" name="Google Shape;76;p4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77" name="Google Shape;7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4"/>
          <p:cNvSpPr txBox="1"/>
          <p:nvPr/>
        </p:nvSpPr>
        <p:spPr>
          <a:xfrm>
            <a:off x="2953200" y="293638"/>
            <a:ext cx="628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  <a:t>Introduction</a:t>
            </a:r>
            <a:endParaRPr b="1" i="1"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79" name="Google Shape;79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45850" y="1157625"/>
            <a:ext cx="3342975" cy="236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42975" y="4276501"/>
            <a:ext cx="3069651" cy="172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0925" y="1426125"/>
            <a:ext cx="4673201" cy="311242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4"/>
          <p:cNvSpPr txBox="1"/>
          <p:nvPr/>
        </p:nvSpPr>
        <p:spPr>
          <a:xfrm>
            <a:off x="8684450" y="5960600"/>
            <a:ext cx="306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000">
                <a:latin typeface="Calibri"/>
                <a:ea typeface="Calibri"/>
                <a:cs typeface="Calibri"/>
                <a:sym typeface="Calibri"/>
              </a:rPr>
              <a:t>https://ignasisayol.com/wp-content/uploads/2020/11/Smart-Fabrics.jpg</a:t>
            </a:r>
            <a:endParaRPr i="1"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4"/>
          <p:cNvSpPr txBox="1"/>
          <p:nvPr/>
        </p:nvSpPr>
        <p:spPr>
          <a:xfrm>
            <a:off x="8668175" y="3398050"/>
            <a:ext cx="3069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000">
                <a:latin typeface="Calibri"/>
                <a:ea typeface="Calibri"/>
                <a:cs typeface="Calibri"/>
                <a:sym typeface="Calibri"/>
              </a:rPr>
              <a:t>https://www.textileblog.com/application-of-smart-textiles-in-medical-and-healthcare/</a:t>
            </a:r>
            <a:endParaRPr i="1" sz="1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4"/>
          <p:cNvSpPr txBox="1"/>
          <p:nvPr/>
        </p:nvSpPr>
        <p:spPr>
          <a:xfrm>
            <a:off x="1210925" y="4538550"/>
            <a:ext cx="15879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000">
                <a:latin typeface="Calibri"/>
                <a:ea typeface="Calibri"/>
                <a:cs typeface="Calibri"/>
                <a:sym typeface="Calibri"/>
              </a:rPr>
              <a:t>http://www.gammao.fr/</a:t>
            </a:r>
            <a:endParaRPr sz="1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ca65124708_0_20"/>
          <p:cNvSpPr txBox="1"/>
          <p:nvPr>
            <p:ph idx="12" type="sldNum"/>
          </p:nvPr>
        </p:nvSpPr>
        <p:spPr>
          <a:xfrm>
            <a:off x="335360" y="6475413"/>
            <a:ext cx="622200" cy="261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sp>
        <p:nvSpPr>
          <p:cNvPr id="91" name="Google Shape;91;g1ca65124708_0_20"/>
          <p:cNvSpPr txBox="1"/>
          <p:nvPr/>
        </p:nvSpPr>
        <p:spPr>
          <a:xfrm>
            <a:off x="8182825" y="5299350"/>
            <a:ext cx="35655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fr-FR" sz="1200">
                <a:latin typeface="Calibri"/>
                <a:ea typeface="Calibri"/>
                <a:cs typeface="Calibri"/>
                <a:sym typeface="Calibri"/>
              </a:rPr>
              <a:t>Pictures from :</a:t>
            </a:r>
            <a:endParaRPr i="1"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-FR" sz="1200">
                <a:latin typeface="Calibri"/>
                <a:ea typeface="Calibri"/>
                <a:cs typeface="Calibri"/>
                <a:sym typeface="Calibri"/>
              </a:rPr>
              <a:t>Fiber/Fabric-Based Piezoelectric and Triboelectric</a:t>
            </a:r>
            <a:endParaRPr i="1"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-FR" sz="1200">
                <a:latin typeface="Calibri"/>
                <a:ea typeface="Calibri"/>
                <a:cs typeface="Calibri"/>
                <a:sym typeface="Calibri"/>
              </a:rPr>
              <a:t>Nanogenerators for Flexible/Stretchable and Wearable</a:t>
            </a:r>
            <a:endParaRPr i="1"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fr-FR" sz="1200">
                <a:latin typeface="Calibri"/>
                <a:ea typeface="Calibri"/>
                <a:cs typeface="Calibri"/>
                <a:sym typeface="Calibri"/>
              </a:rPr>
              <a:t>Electronics and Artificial Intelligence</a:t>
            </a:r>
            <a:endParaRPr i="1"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>
                <a:latin typeface="Calibri"/>
                <a:ea typeface="Calibri"/>
                <a:cs typeface="Calibri"/>
                <a:sym typeface="Calibri"/>
              </a:rPr>
              <a:t>Kai Dong, Xiao Peng, and Zhong Lin Wang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g1ca65124708_0_20"/>
          <p:cNvSpPr txBox="1"/>
          <p:nvPr/>
        </p:nvSpPr>
        <p:spPr>
          <a:xfrm>
            <a:off x="2953200" y="293638"/>
            <a:ext cx="628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  <a:t>Related work</a:t>
            </a:r>
            <a:endParaRPr b="1" i="1"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93" name="Google Shape;93;g1ca65124708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800" y="1233950"/>
            <a:ext cx="4221250" cy="295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g1ca65124708_0_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6196" y="1184775"/>
            <a:ext cx="5796254" cy="3785338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g1ca65124708_0_20"/>
          <p:cNvSpPr txBox="1"/>
          <p:nvPr/>
        </p:nvSpPr>
        <p:spPr>
          <a:xfrm>
            <a:off x="830950" y="4159600"/>
            <a:ext cx="3894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TriboElectric Nano-Generators</a:t>
            </a:r>
            <a:endParaRPr sz="20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yellow = conductive fabrics</a:t>
            </a:r>
            <a:endParaRPr sz="18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96" name="Google Shape;96;g1ca65124708_0_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1" name="Google Shape;101;g1ce17ff3ff5_1_11"/>
          <p:cNvCxnSpPr/>
          <p:nvPr/>
        </p:nvCxnSpPr>
        <p:spPr>
          <a:xfrm>
            <a:off x="335360" y="981075"/>
            <a:ext cx="115212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2" name="Google Shape;102;g1ce17ff3ff5_1_11"/>
          <p:cNvSpPr txBox="1"/>
          <p:nvPr>
            <p:ph idx="12" type="sldNum"/>
          </p:nvPr>
        </p:nvSpPr>
        <p:spPr>
          <a:xfrm>
            <a:off x="335360" y="6475413"/>
            <a:ext cx="622200" cy="2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03" name="Google Shape;103;g1ce17ff3ff5_1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g1ce17ff3ff5_1_11"/>
          <p:cNvSpPr txBox="1"/>
          <p:nvPr/>
        </p:nvSpPr>
        <p:spPr>
          <a:xfrm>
            <a:off x="2953200" y="293638"/>
            <a:ext cx="628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  <a:t>What is MIDI (quickly…)</a:t>
            </a:r>
            <a:endParaRPr b="1" i="1"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05" name="Google Shape;105;g1ce17ff3ff5_1_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050" y="1114399"/>
            <a:ext cx="4204521" cy="229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g1ce17ff3ff5_1_11"/>
          <p:cNvSpPr txBox="1"/>
          <p:nvPr/>
        </p:nvSpPr>
        <p:spPr>
          <a:xfrm>
            <a:off x="692500" y="3407625"/>
            <a:ext cx="3873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fr-FR" sz="21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Simple MIDI Recording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g1ce17ff3ff5_1_11"/>
          <p:cNvSpPr txBox="1"/>
          <p:nvPr/>
        </p:nvSpPr>
        <p:spPr>
          <a:xfrm>
            <a:off x="5844650" y="1168550"/>
            <a:ext cx="54636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Communication protocol designed for performative arts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Initially intended to allow hardware synthesisers to work as a complete network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Could be simply described as “sheet music for computers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-FR" sz="1700"/>
              <a:t>Is pretty old (25 years !), and still largely in use</a:t>
            </a:r>
            <a:endParaRPr sz="1700"/>
          </a:p>
        </p:txBody>
      </p:sp>
      <p:pic>
        <p:nvPicPr>
          <p:cNvPr id="108" name="Google Shape;108;g1ce17ff3ff5_1_11"/>
          <p:cNvPicPr preferRelativeResize="0"/>
          <p:nvPr/>
        </p:nvPicPr>
        <p:blipFill rotWithShape="1">
          <a:blip r:embed="rId5">
            <a:alphaModFix/>
          </a:blip>
          <a:srcRect b="68331" l="0" r="0" t="0"/>
          <a:stretch/>
        </p:blipFill>
        <p:spPr>
          <a:xfrm>
            <a:off x="3993737" y="3915525"/>
            <a:ext cx="4204524" cy="177272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g1ce17ff3ff5_1_11"/>
          <p:cNvSpPr txBox="1"/>
          <p:nvPr/>
        </p:nvSpPr>
        <p:spPr>
          <a:xfrm>
            <a:off x="4159200" y="5688250"/>
            <a:ext cx="3873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1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Sheet music example</a:t>
            </a:r>
            <a:endParaRPr sz="11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type="title"/>
          </p:nvPr>
        </p:nvSpPr>
        <p:spPr>
          <a:xfrm>
            <a:off x="1981200" y="2857500"/>
            <a:ext cx="8651304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4800">
                <a:solidFill>
                  <a:srgbClr val="F2F2F2"/>
                </a:solidFill>
              </a:rPr>
              <a:t> Demonstrator architecture</a:t>
            </a:r>
            <a:br>
              <a:rPr b="1" i="1" lang="fr-FR" sz="4800">
                <a:solidFill>
                  <a:srgbClr val="F2F2F2"/>
                </a:solidFill>
              </a:rPr>
            </a:br>
            <a:endParaRPr b="1" i="1" sz="4800">
              <a:solidFill>
                <a:srgbClr val="F2F2F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9" name="Google Shape;119;p6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" name="Google Shape;120;p6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21" name="Google Shape;12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6"/>
          <p:cNvSpPr txBox="1"/>
          <p:nvPr/>
        </p:nvSpPr>
        <p:spPr>
          <a:xfrm>
            <a:off x="3047115" y="332656"/>
            <a:ext cx="60978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  <a:t> Demonstrator architecture</a:t>
            </a:r>
            <a:b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</a:br>
            <a:endParaRPr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23" name="Google Shape;123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4501" y="1163650"/>
            <a:ext cx="6863000" cy="484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7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9" name="Google Shape;129;p7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30" name="Google Shape;13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01239" y="1861218"/>
            <a:ext cx="3278113" cy="247428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7"/>
          <p:cNvSpPr txBox="1"/>
          <p:nvPr/>
        </p:nvSpPr>
        <p:spPr>
          <a:xfrm>
            <a:off x="2637044" y="4438050"/>
            <a:ext cx="280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Triboelectric Sensors</a:t>
            </a: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33" name="Google Shape;133;p7"/>
          <p:cNvSpPr txBox="1"/>
          <p:nvPr/>
        </p:nvSpPr>
        <p:spPr>
          <a:xfrm>
            <a:off x="6748457" y="4438050"/>
            <a:ext cx="280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50 Hz Notch Filters</a:t>
            </a:r>
            <a:endParaRPr sz="24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34" name="Google Shape;134;p7"/>
          <p:cNvSpPr txBox="1"/>
          <p:nvPr/>
        </p:nvSpPr>
        <p:spPr>
          <a:xfrm>
            <a:off x="2953200" y="293638"/>
            <a:ext cx="628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  <a:t>Analog and ADC</a:t>
            </a:r>
            <a:endParaRPr b="1" i="1"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pic>
        <p:nvPicPr>
          <p:cNvPr id="135" name="Google Shape;135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0850" y="1915350"/>
            <a:ext cx="2413029" cy="2420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0" name="Google Shape;140;p8"/>
          <p:cNvCxnSpPr/>
          <p:nvPr/>
        </p:nvCxnSpPr>
        <p:spPr>
          <a:xfrm>
            <a:off x="335360" y="981075"/>
            <a:ext cx="1152128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1" name="Google Shape;141;p8"/>
          <p:cNvSpPr txBox="1"/>
          <p:nvPr>
            <p:ph idx="12" type="sldNum"/>
          </p:nvPr>
        </p:nvSpPr>
        <p:spPr>
          <a:xfrm>
            <a:off x="335360" y="6475413"/>
            <a:ext cx="622300" cy="2619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‹#›</a:t>
            </a:fld>
            <a:endParaRPr/>
          </a:p>
        </p:txBody>
      </p:sp>
      <p:pic>
        <p:nvPicPr>
          <p:cNvPr id="142" name="Google Shape;14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81811" y="260648"/>
            <a:ext cx="2630813" cy="62007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8"/>
          <p:cNvSpPr txBox="1"/>
          <p:nvPr/>
        </p:nvSpPr>
        <p:spPr>
          <a:xfrm>
            <a:off x="2953200" y="293638"/>
            <a:ext cx="628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fr-FR" sz="2400">
                <a:solidFill>
                  <a:srgbClr val="595959"/>
                </a:solidFill>
                <a:latin typeface="Times"/>
                <a:ea typeface="Times"/>
                <a:cs typeface="Times"/>
                <a:sym typeface="Times"/>
              </a:rPr>
              <a:t>Embedded Algorithmic</a:t>
            </a:r>
            <a:endParaRPr b="1" i="1" sz="2400">
              <a:solidFill>
                <a:srgbClr val="595959"/>
              </a:solidFill>
              <a:latin typeface="Times"/>
              <a:ea typeface="Times"/>
              <a:cs typeface="Times"/>
              <a:sym typeface="Times"/>
            </a:endParaRPr>
          </a:p>
        </p:txBody>
      </p:sp>
      <p:sp>
        <p:nvSpPr>
          <p:cNvPr id="144" name="Google Shape;144;p8"/>
          <p:cNvSpPr/>
          <p:nvPr/>
        </p:nvSpPr>
        <p:spPr>
          <a:xfrm>
            <a:off x="2199075" y="1770550"/>
            <a:ext cx="1716900" cy="93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Inactive state</a:t>
            </a:r>
            <a:endParaRPr/>
          </a:p>
        </p:txBody>
      </p:sp>
      <p:sp>
        <p:nvSpPr>
          <p:cNvPr id="145" name="Google Shape;145;p8"/>
          <p:cNvSpPr/>
          <p:nvPr/>
        </p:nvSpPr>
        <p:spPr>
          <a:xfrm>
            <a:off x="6821500" y="1770550"/>
            <a:ext cx="1716900" cy="937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Active </a:t>
            </a:r>
            <a:r>
              <a:rPr lang="fr-FR"/>
              <a:t>state</a:t>
            </a:r>
            <a:endParaRPr/>
          </a:p>
        </p:txBody>
      </p:sp>
      <p:grpSp>
        <p:nvGrpSpPr>
          <p:cNvPr id="146" name="Google Shape;146;p8"/>
          <p:cNvGrpSpPr/>
          <p:nvPr/>
        </p:nvGrpSpPr>
        <p:grpSpPr>
          <a:xfrm>
            <a:off x="2198775" y="3132275"/>
            <a:ext cx="1716900" cy="937500"/>
            <a:chOff x="1470275" y="3562225"/>
            <a:chExt cx="1716900" cy="937500"/>
          </a:xfrm>
        </p:grpSpPr>
        <p:sp>
          <p:nvSpPr>
            <p:cNvPr id="147" name="Google Shape;147;p8"/>
            <p:cNvSpPr/>
            <p:nvPr/>
          </p:nvSpPr>
          <p:spPr>
            <a:xfrm>
              <a:off x="1470275" y="3562225"/>
              <a:ext cx="1716900" cy="937500"/>
            </a:xfrm>
            <a:prstGeom prst="flowChartDecision">
              <a:avLst/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 txBox="1"/>
            <p:nvPr/>
          </p:nvSpPr>
          <p:spPr>
            <a:xfrm>
              <a:off x="1470275" y="3830875"/>
              <a:ext cx="17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fr-FR">
                  <a:solidFill>
                    <a:schemeClr val="dk1"/>
                  </a:solidFill>
                </a:rPr>
                <a:t>Threshold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49" name="Google Shape;149;p8"/>
          <p:cNvCxnSpPr>
            <a:endCxn id="147" idx="0"/>
          </p:cNvCxnSpPr>
          <p:nvPr/>
        </p:nvCxnSpPr>
        <p:spPr>
          <a:xfrm flipH="1" rot="-5400000">
            <a:off x="2844825" y="2919875"/>
            <a:ext cx="424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8"/>
          <p:cNvCxnSpPr>
            <a:stCxn id="148" idx="1"/>
            <a:endCxn id="144" idx="1"/>
          </p:cNvCxnSpPr>
          <p:nvPr/>
        </p:nvCxnSpPr>
        <p:spPr>
          <a:xfrm flipH="1" rot="10800000">
            <a:off x="2198775" y="2239325"/>
            <a:ext cx="600" cy="13617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8"/>
          <p:cNvSpPr txBox="1"/>
          <p:nvPr/>
        </p:nvSpPr>
        <p:spPr>
          <a:xfrm>
            <a:off x="1516650" y="3200825"/>
            <a:ext cx="4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alibri"/>
                <a:ea typeface="Calibri"/>
                <a:cs typeface="Calibri"/>
                <a:sym typeface="Calibri"/>
              </a:rPr>
              <a:t>No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8"/>
          <p:cNvSpPr/>
          <p:nvPr/>
        </p:nvSpPr>
        <p:spPr>
          <a:xfrm>
            <a:off x="2198475" y="4494025"/>
            <a:ext cx="1716900" cy="9375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- </a:t>
            </a:r>
            <a:r>
              <a:rPr lang="fr-FR"/>
              <a:t>MIDI Note 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- Start timer</a:t>
            </a:r>
            <a:endParaRPr/>
          </a:p>
        </p:txBody>
      </p:sp>
      <p:cxnSp>
        <p:nvCxnSpPr>
          <p:cNvPr id="153" name="Google Shape;153;p8"/>
          <p:cNvCxnSpPr>
            <a:endCxn id="152" idx="0"/>
          </p:cNvCxnSpPr>
          <p:nvPr/>
        </p:nvCxnSpPr>
        <p:spPr>
          <a:xfrm flipH="1" rot="-5400000">
            <a:off x="2844525" y="4281625"/>
            <a:ext cx="4242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8"/>
          <p:cNvCxnSpPr>
            <a:stCxn id="152" idx="2"/>
            <a:endCxn id="145" idx="0"/>
          </p:cNvCxnSpPr>
          <p:nvPr/>
        </p:nvCxnSpPr>
        <p:spPr>
          <a:xfrm rot="-5400000">
            <a:off x="3537975" y="1289575"/>
            <a:ext cx="3660900" cy="4623000"/>
          </a:xfrm>
          <a:prstGeom prst="bentConnector5">
            <a:avLst>
              <a:gd fmla="val -6505" name="adj1"/>
              <a:gd fmla="val 31818" name="adj2"/>
              <a:gd fmla="val 106507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5" name="Google Shape;155;p8"/>
          <p:cNvSpPr txBox="1"/>
          <p:nvPr/>
        </p:nvSpPr>
        <p:spPr>
          <a:xfrm>
            <a:off x="3056325" y="4081825"/>
            <a:ext cx="4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alibri"/>
                <a:ea typeface="Calibri"/>
                <a:cs typeface="Calibri"/>
                <a:sym typeface="Calibri"/>
              </a:rPr>
              <a:t>Yes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6" name="Google Shape;156;p8"/>
          <p:cNvGrpSpPr/>
          <p:nvPr/>
        </p:nvGrpSpPr>
        <p:grpSpPr>
          <a:xfrm>
            <a:off x="6821500" y="3132275"/>
            <a:ext cx="1716900" cy="937500"/>
            <a:chOff x="1470275" y="3562225"/>
            <a:chExt cx="1716900" cy="937500"/>
          </a:xfrm>
        </p:grpSpPr>
        <p:sp>
          <p:nvSpPr>
            <p:cNvPr id="157" name="Google Shape;157;p8"/>
            <p:cNvSpPr/>
            <p:nvPr/>
          </p:nvSpPr>
          <p:spPr>
            <a:xfrm>
              <a:off x="1470275" y="3562225"/>
              <a:ext cx="1716900" cy="937500"/>
            </a:xfrm>
            <a:prstGeom prst="flowChartDecision">
              <a:avLst/>
            </a:prstGeom>
            <a:solidFill>
              <a:srgbClr val="C9DAF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8"/>
            <p:cNvSpPr txBox="1"/>
            <p:nvPr/>
          </p:nvSpPr>
          <p:spPr>
            <a:xfrm>
              <a:off x="1470275" y="3830875"/>
              <a:ext cx="17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>
                  <a:solidFill>
                    <a:schemeClr val="dk1"/>
                  </a:solidFill>
                </a:rPr>
                <a:t>Timer up ?</a:t>
              </a:r>
              <a:endParaRPr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59" name="Google Shape;159;p8"/>
          <p:cNvCxnSpPr>
            <a:stCxn id="145" idx="2"/>
            <a:endCxn id="157" idx="0"/>
          </p:cNvCxnSpPr>
          <p:nvPr/>
        </p:nvCxnSpPr>
        <p:spPr>
          <a:xfrm flipH="1" rot="-5400000">
            <a:off x="7468150" y="2919850"/>
            <a:ext cx="424200" cy="6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8"/>
          <p:cNvSpPr/>
          <p:nvPr/>
        </p:nvSpPr>
        <p:spPr>
          <a:xfrm>
            <a:off x="5104600" y="4482025"/>
            <a:ext cx="1716900" cy="9375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MIDI Aftertouch</a:t>
            </a:r>
            <a:endParaRPr/>
          </a:p>
        </p:txBody>
      </p:sp>
      <p:cxnSp>
        <p:nvCxnSpPr>
          <p:cNvPr id="161" name="Google Shape;161;p8"/>
          <p:cNvCxnSpPr>
            <a:stCxn id="158" idx="1"/>
            <a:endCxn id="160" idx="0"/>
          </p:cNvCxnSpPr>
          <p:nvPr/>
        </p:nvCxnSpPr>
        <p:spPr>
          <a:xfrm flipH="1">
            <a:off x="5963200" y="3601025"/>
            <a:ext cx="858300" cy="881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8"/>
          <p:cNvSpPr txBox="1"/>
          <p:nvPr/>
        </p:nvSpPr>
        <p:spPr>
          <a:xfrm>
            <a:off x="6377500" y="3200825"/>
            <a:ext cx="4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alibri"/>
                <a:ea typeface="Calibri"/>
                <a:cs typeface="Calibri"/>
                <a:sym typeface="Calibri"/>
              </a:rPr>
              <a:t>No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8"/>
          <p:cNvSpPr/>
          <p:nvPr/>
        </p:nvSpPr>
        <p:spPr>
          <a:xfrm>
            <a:off x="8538400" y="4482025"/>
            <a:ext cx="1716900" cy="937500"/>
          </a:xfrm>
          <a:prstGeom prst="roundRect">
            <a:avLst>
              <a:gd fmla="val 16667" name="adj"/>
            </a:avLst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MIDI Note Off</a:t>
            </a:r>
            <a:endParaRPr/>
          </a:p>
        </p:txBody>
      </p:sp>
      <p:cxnSp>
        <p:nvCxnSpPr>
          <p:cNvPr id="164" name="Google Shape;164;p8"/>
          <p:cNvCxnSpPr>
            <a:stCxn id="158" idx="3"/>
            <a:endCxn id="163" idx="0"/>
          </p:cNvCxnSpPr>
          <p:nvPr/>
        </p:nvCxnSpPr>
        <p:spPr>
          <a:xfrm>
            <a:off x="8538400" y="3601025"/>
            <a:ext cx="858600" cy="881100"/>
          </a:xfrm>
          <a:prstGeom prst="bentConnector2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5" name="Google Shape;165;p8"/>
          <p:cNvSpPr txBox="1"/>
          <p:nvPr/>
        </p:nvSpPr>
        <p:spPr>
          <a:xfrm>
            <a:off x="8537475" y="3200825"/>
            <a:ext cx="4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alibri"/>
                <a:ea typeface="Calibri"/>
                <a:cs typeface="Calibri"/>
                <a:sym typeface="Calibri"/>
              </a:rPr>
              <a:t>Yes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66" name="Google Shape;166;p8"/>
          <p:cNvCxnSpPr>
            <a:stCxn id="160" idx="2"/>
            <a:endCxn id="145" idx="1"/>
          </p:cNvCxnSpPr>
          <p:nvPr/>
        </p:nvCxnSpPr>
        <p:spPr>
          <a:xfrm rot="-5400000">
            <a:off x="4802200" y="3400075"/>
            <a:ext cx="3180300" cy="858600"/>
          </a:xfrm>
          <a:prstGeom prst="bentConnector4">
            <a:avLst>
              <a:gd fmla="val -7488" name="adj1"/>
              <a:gd fmla="val -127717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7" name="Google Shape;167;p8"/>
          <p:cNvCxnSpPr>
            <a:stCxn id="163" idx="2"/>
            <a:endCxn id="144" idx="0"/>
          </p:cNvCxnSpPr>
          <p:nvPr/>
        </p:nvCxnSpPr>
        <p:spPr>
          <a:xfrm flipH="1" rot="5400000">
            <a:off x="4402750" y="425425"/>
            <a:ext cx="3648900" cy="6339300"/>
          </a:xfrm>
          <a:prstGeom prst="bentConnector5">
            <a:avLst>
              <a:gd fmla="val -6526" name="adj1"/>
              <a:gd fmla="val -20168" name="adj2"/>
              <a:gd fmla="val 115958" name="adj3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8" name="Google Shape;168;p8"/>
          <p:cNvSpPr/>
          <p:nvPr/>
        </p:nvSpPr>
        <p:spPr>
          <a:xfrm>
            <a:off x="2259675" y="1835375"/>
            <a:ext cx="171000" cy="1875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Bureau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tablissement - Intérieur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Etablissement - Couvertur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SANGIORGIO Arnaud (sangiora)</dc:creator>
</cp:coreProperties>
</file>